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5" r:id="rId21"/>
    <p:sldId id="286" r:id="rId22"/>
    <p:sldId id="287" r:id="rId23"/>
    <p:sldId id="288" r:id="rId24"/>
    <p:sldId id="289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EDD35-205E-42B2-B37C-4AD92659EC06}" type="datetimeFigureOut">
              <a:rPr lang="sk-SK" smtClean="0"/>
              <a:t>23. 11. 2022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DD5E0-102E-42D8-8158-8B56465417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997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DD5E0-102E-42D8-8158-8B56465417AD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5581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DD5E0-102E-42D8-8158-8B56465417AD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8907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DD5E0-102E-42D8-8158-8B56465417AD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835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23. 11. 2022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23. 11. 2022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23. 11. 2022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23. 11. 2022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23. 11. 2022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23. 11. 2022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23. 11. 2022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artandholocaust.s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7711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b="1" dirty="0"/>
              <a:t>Konferencie: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Medzinárodná konferencia </a:t>
            </a:r>
            <a:r>
              <a:rPr lang="sk-SK" b="1" dirty="0" err="1"/>
              <a:t>Art</a:t>
            </a:r>
            <a:r>
              <a:rPr lang="sk-SK" b="1" dirty="0"/>
              <a:t> &amp; </a:t>
            </a:r>
            <a:r>
              <a:rPr lang="sk-SK" b="1" dirty="0" err="1"/>
              <a:t>Holocaust</a:t>
            </a:r>
            <a:r>
              <a:rPr lang="sk-SK" dirty="0"/>
              <a:t> za účasti popredných slovenských, nórskych, poľských, českých historikov. </a:t>
            </a:r>
          </a:p>
          <a:p>
            <a:pPr marL="0" indent="0">
              <a:buNone/>
            </a:pPr>
            <a:r>
              <a:rPr lang="sk-SK" dirty="0"/>
              <a:t>Konferencia </a:t>
            </a:r>
            <a:r>
              <a:rPr lang="sk-SK" b="1" dirty="0"/>
              <a:t>„Mesto a miesto pamätá“</a:t>
            </a:r>
            <a:r>
              <a:rPr lang="sk-SK" dirty="0"/>
              <a:t> bude na tému Holokaust a mestá Európy (následky holokaustu v jednotlivých mestách) – deportácie Židov a Rómov, ich návraty po vojne, osudy ľudí, žien, rodín poznačených holokaustom. </a:t>
            </a:r>
          </a:p>
          <a:p>
            <a:r>
              <a:rPr lang="sk-SK" dirty="0"/>
              <a:t>Ďalšie témy: </a:t>
            </a:r>
          </a:p>
          <a:p>
            <a:pPr marL="0" indent="0">
              <a:buNone/>
            </a:pPr>
            <a:r>
              <a:rPr lang="sk-SK" dirty="0"/>
              <a:t>1. Umenie ako metóda prekonania traumy</a:t>
            </a:r>
          </a:p>
          <a:p>
            <a:pPr marL="0" indent="0">
              <a:buNone/>
            </a:pPr>
            <a:r>
              <a:rPr lang="sk-SK" dirty="0"/>
              <a:t>2. Umenie ako pripomienka</a:t>
            </a:r>
          </a:p>
          <a:p>
            <a:pPr marL="0" indent="0">
              <a:buNone/>
            </a:pPr>
            <a:r>
              <a:rPr lang="sk-SK" dirty="0"/>
              <a:t>3. Umenie ako nástroj vzdelávania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045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Exkurzie:</a:t>
            </a:r>
            <a:endParaRPr lang="sk-SK" dirty="0"/>
          </a:p>
          <a:p>
            <a:pPr marL="0" indent="0">
              <a:buNone/>
            </a:pPr>
            <a:r>
              <a:rPr lang="sk-SK" b="1" dirty="0"/>
              <a:t>Exkurzie do múzeí holokaustu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1. Exkurzie pre študentov a pedagógov stredných a vysokých škôl – Sereď (SK), Osvienčim (PL)</a:t>
            </a:r>
          </a:p>
          <a:p>
            <a:pPr marL="0" indent="0">
              <a:buNone/>
            </a:pPr>
            <a:r>
              <a:rPr lang="sk-SK" dirty="0"/>
              <a:t>2. Exkurzie pre účastníkov konferencie – Sereď (SK), Osvienčim (PL)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869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b="1" dirty="0"/>
              <a:t>Koncerty: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1. Koncert Kvarteto na koniec časov od francúzskeho skladateľa </a:t>
            </a:r>
            <a:r>
              <a:rPr lang="sk-SK" dirty="0" err="1"/>
              <a:t>Oliviera</a:t>
            </a:r>
            <a:r>
              <a:rPr lang="sk-SK" dirty="0"/>
              <a:t> </a:t>
            </a:r>
            <a:r>
              <a:rPr lang="sk-SK" dirty="0" err="1"/>
              <a:t>Messiaena</a:t>
            </a:r>
            <a:r>
              <a:rPr lang="sk-SK" dirty="0"/>
              <a:t> v spolupráci s občianskym združením O. z. Sonáta z Bratislavy. Koncert bude „živou“ spomienkou na hrôzy koncentračných táborov počas 2. svetovej vojny a rasovej nenávisti. Poukáže na silu ľudskej moci, zla a nenávisti, ktoré sú prítomne dokonca aj dnes v rozličných formách a verziách.  </a:t>
            </a:r>
          </a:p>
          <a:p>
            <a:pPr marL="0" indent="0">
              <a:buNone/>
            </a:pPr>
            <a:r>
              <a:rPr lang="sk-SK" b="1" dirty="0"/>
              <a:t>Sólisti: známi slovenskí umelci Juraj Tomka – husle, Andrej Gál – violončelo, Martin </a:t>
            </a:r>
            <a:r>
              <a:rPr lang="sk-SK" b="1" dirty="0" err="1"/>
              <a:t>Adámek</a:t>
            </a:r>
            <a:r>
              <a:rPr lang="sk-SK" b="1" dirty="0"/>
              <a:t> – klarinet, Zuzana </a:t>
            </a:r>
            <a:r>
              <a:rPr lang="sk-SK" b="1" dirty="0" err="1"/>
              <a:t>Biščáková</a:t>
            </a:r>
            <a:r>
              <a:rPr lang="sk-SK" b="1" dirty="0"/>
              <a:t> – klavír, Kamil </a:t>
            </a:r>
            <a:r>
              <a:rPr lang="sk-SK" b="1" dirty="0" err="1"/>
              <a:t>Mikulčík</a:t>
            </a:r>
            <a:r>
              <a:rPr lang="sk-SK" b="1" dirty="0"/>
              <a:t> – hovorené slovo. 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2. Koncert hudobnej skupiny </a:t>
            </a:r>
            <a:r>
              <a:rPr lang="sk-SK" dirty="0" err="1"/>
              <a:t>Mojše</a:t>
            </a:r>
            <a:r>
              <a:rPr lang="sk-SK" dirty="0"/>
              <a:t> </a:t>
            </a:r>
            <a:r>
              <a:rPr lang="sk-SK" dirty="0" err="1"/>
              <a:t>Band</a:t>
            </a:r>
            <a:r>
              <a:rPr lang="sk-SK" dirty="0"/>
              <a:t> – mladí hudobníci skúmajúci a interpretujúci židovskú hudbu zo Slovenska, najmä zo spišského regiónu;</a:t>
            </a:r>
          </a:p>
          <a:p>
            <a:pPr marL="0" indent="0">
              <a:buNone/>
            </a:pPr>
            <a:r>
              <a:rPr lang="sk-SK" b="1" dirty="0"/>
              <a:t> sólisti: Michal Paľko – </a:t>
            </a:r>
            <a:r>
              <a:rPr lang="sk-SK" b="1" dirty="0" smtClean="0"/>
              <a:t>cimbal</a:t>
            </a:r>
            <a:r>
              <a:rPr lang="sk-SK" b="1" dirty="0"/>
              <a:t>, spev, František </a:t>
            </a:r>
            <a:r>
              <a:rPr lang="sk-SK" b="1" dirty="0" err="1"/>
              <a:t>Kubiš</a:t>
            </a:r>
            <a:r>
              <a:rPr lang="sk-SK" b="1" dirty="0"/>
              <a:t> – akordeón, Jakub </a:t>
            </a:r>
            <a:r>
              <a:rPr lang="sk-SK" b="1" dirty="0" err="1"/>
              <a:t>Stračina</a:t>
            </a:r>
            <a:r>
              <a:rPr lang="sk-SK" b="1" dirty="0"/>
              <a:t> – kontrabas, </a:t>
            </a:r>
            <a:r>
              <a:rPr lang="sk-SK" b="1" dirty="0" err="1"/>
              <a:t>Lukasz</a:t>
            </a:r>
            <a:r>
              <a:rPr lang="sk-SK" b="1" dirty="0"/>
              <a:t> </a:t>
            </a:r>
            <a:r>
              <a:rPr lang="sk-SK" b="1" dirty="0" err="1"/>
              <a:t>Labusga</a:t>
            </a:r>
            <a:r>
              <a:rPr lang="sk-SK" b="1" dirty="0"/>
              <a:t> – tuba 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501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Vedecko-výskumná aktivita </a:t>
            </a:r>
            <a:endParaRPr lang="sk-SK" dirty="0"/>
          </a:p>
          <a:p>
            <a:pPr marL="0" indent="0">
              <a:buNone/>
            </a:pPr>
            <a:r>
              <a:rPr lang="sk-SK" dirty="0" smtClean="0"/>
              <a:t>Vedecký </a:t>
            </a:r>
            <a:r>
              <a:rPr lang="sk-SK" dirty="0"/>
              <a:t>výskum bude realizovaný v spolupráci s Filozofickou fakultou Univerzity Komenského v Bratislave na témy: </a:t>
            </a:r>
          </a:p>
          <a:p>
            <a:pPr marL="0" indent="0">
              <a:buNone/>
            </a:pPr>
            <a:r>
              <a:rPr lang="sk-SK" b="1" dirty="0"/>
              <a:t>1. Umelci a holokaust v dejinách slovenského výtvarného umenia</a:t>
            </a:r>
            <a:endParaRPr lang="sk-SK" dirty="0"/>
          </a:p>
          <a:p>
            <a:pPr marL="0" indent="0">
              <a:buNone/>
            </a:pPr>
            <a:r>
              <a:rPr lang="sk-SK" b="1" dirty="0"/>
              <a:t>2. Židovská hudba na Slovensku 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2225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Publikačná činnosť   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Publikácia zborníka z konferencie a dokumentácia všetkých podujatí v rámci projektu – trojjazyčný</a:t>
            </a:r>
          </a:p>
          <a:p>
            <a:pPr marL="0" indent="0">
              <a:buNone/>
            </a:pPr>
            <a:r>
              <a:rPr lang="sk-SK" dirty="0" smtClean="0"/>
              <a:t>(</a:t>
            </a:r>
            <a:r>
              <a:rPr lang="sk-SK" dirty="0"/>
              <a:t>jazyk slovenský, anglický a nórsky)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415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sk-SK" dirty="0"/>
              <a:t>Holokaust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/>
              <a:t>(z gréc. </a:t>
            </a:r>
            <a:r>
              <a:rPr lang="sk-SK" i="1" dirty="0" err="1"/>
              <a:t>holokauston</a:t>
            </a:r>
            <a:r>
              <a:rPr lang="sk-SK" dirty="0"/>
              <a:t> a angl. </a:t>
            </a:r>
            <a:r>
              <a:rPr lang="sk-SK" i="1" dirty="0" err="1"/>
              <a:t>holocaust</a:t>
            </a:r>
            <a:r>
              <a:rPr lang="sk-SK" dirty="0"/>
              <a:t>), </a:t>
            </a:r>
            <a:r>
              <a:rPr lang="sk-SK" dirty="0" err="1"/>
              <a:t>hebr</a:t>
            </a:r>
            <a:r>
              <a:rPr lang="sk-SK" dirty="0"/>
              <a:t>. ekvivalent </a:t>
            </a:r>
            <a:r>
              <a:rPr lang="sk-SK" b="1" dirty="0" err="1"/>
              <a:t>šoa</a:t>
            </a:r>
            <a:r>
              <a:rPr lang="sk-SK" dirty="0"/>
              <a:t> </a:t>
            </a:r>
            <a:r>
              <a:rPr lang="sk-SK" dirty="0" smtClean="0"/>
              <a:t>              (zničenie</a:t>
            </a:r>
            <a:r>
              <a:rPr lang="sk-SK" dirty="0"/>
              <a:t>, záhuba) bola „štátom programovo riadená a plánovaná perzekúcia a genocída európskych Židov uskutočňovaná 1933–1945 nacistickým Nemeckom a jeho satelitmi</a:t>
            </a:r>
            <a:r>
              <a:rPr lang="sk-SK" dirty="0" smtClean="0"/>
              <a:t>“.</a:t>
            </a:r>
            <a:r>
              <a:rPr lang="sk-SK" dirty="0"/>
              <a:t> Nemci ju nazývali „konečné riešenie Židovskej otázky“ (</a:t>
            </a:r>
            <a:r>
              <a:rPr lang="sk-SK" dirty="0" err="1"/>
              <a:t>nem</a:t>
            </a:r>
            <a:r>
              <a:rPr lang="sk-SK" dirty="0"/>
              <a:t>. </a:t>
            </a:r>
            <a:r>
              <a:rPr lang="sk-SK" i="1" dirty="0" err="1"/>
              <a:t>Endlösung</a:t>
            </a:r>
            <a:r>
              <a:rPr lang="sk-SK" i="1" dirty="0"/>
              <a:t> der </a:t>
            </a:r>
            <a:r>
              <a:rPr lang="sk-SK" i="1" dirty="0" err="1"/>
              <a:t>Judenfrage</a:t>
            </a:r>
            <a:r>
              <a:rPr lang="sk-SK" dirty="0"/>
              <a:t>). Zdroj </a:t>
            </a:r>
            <a:r>
              <a:rPr lang="sk-SK" dirty="0" err="1"/>
              <a:t>Wikipédia</a:t>
            </a:r>
            <a:endParaRPr lang="sk-SK" dirty="0"/>
          </a:p>
          <a:p>
            <a:r>
              <a:rPr lang="sk-SK" dirty="0"/>
              <a:t>V širšom zmysle je slovom </a:t>
            </a:r>
            <a:r>
              <a:rPr lang="sk-SK" i="1" dirty="0"/>
              <a:t>holokaust</a:t>
            </a:r>
            <a:r>
              <a:rPr lang="sk-SK" dirty="0"/>
              <a:t> označovaný i celý nacistický perzekučný systém väzníc a táborov ako celok, respektíve nacistická perzekúcia všetkých etnických, náboženských a politických skupín</a:t>
            </a:r>
            <a:r>
              <a:rPr lang="sk-SK" dirty="0" smtClean="0"/>
              <a:t>.</a:t>
            </a:r>
            <a:endParaRPr lang="sk-SK" dirty="0"/>
          </a:p>
          <a:p>
            <a:r>
              <a:rPr lang="sk-SK" dirty="0"/>
              <a:t>Išlo o systematické vraždenie európskych Židov nacistami a ich kolaborantmi počas druhej svetovej vojny. </a:t>
            </a:r>
          </a:p>
          <a:p>
            <a:r>
              <a:rPr lang="sk-SK" dirty="0"/>
              <a:t>Program cielenej masovej vraždy bol ústrednou súčasťou širších plánov nacistov na vytvorenie nového svetového poriadku založeného na ich ideológii.</a:t>
            </a:r>
          </a:p>
          <a:p>
            <a:r>
              <a:rPr lang="sk-SK" dirty="0"/>
              <a:t>Začal hneď po nástupe Hitlera k moci v roku 1933.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8453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Používali</a:t>
            </a:r>
            <a:r>
              <a:rPr lang="sk-SK" dirty="0"/>
              <a:t>: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k-SK" dirty="0" smtClean="0"/>
              <a:t>antisemitskú </a:t>
            </a:r>
            <a:r>
              <a:rPr lang="sk-SK" dirty="0"/>
              <a:t>legislatívu a obmedzenia spolu so zlomyseľnou propagandou na vytvorenie kultúry segregácie a nepriateľstva. </a:t>
            </a:r>
          </a:p>
          <a:p>
            <a:r>
              <a:rPr lang="sk-SK" dirty="0" smtClean="0"/>
              <a:t>izolovali </a:t>
            </a:r>
            <a:r>
              <a:rPr lang="sk-SK" dirty="0"/>
              <a:t>Židov od širšej populácie s cieľom povzbudiť ich k emigrácii, vytváranie tzv. GET</a:t>
            </a:r>
          </a:p>
          <a:p>
            <a:r>
              <a:rPr lang="sk-SK" dirty="0" smtClean="0"/>
              <a:t> </a:t>
            </a:r>
            <a:r>
              <a:rPr lang="sk-SK" dirty="0"/>
              <a:t>od začiatku roku 1942 sa tieto masakre zlúčili do programu koordinovanej likvidácie. </a:t>
            </a:r>
          </a:p>
          <a:p>
            <a:r>
              <a:rPr lang="sk-SK" dirty="0" smtClean="0"/>
              <a:t>milióny </a:t>
            </a:r>
            <a:r>
              <a:rPr lang="sk-SK" dirty="0"/>
              <a:t>Židov boli deportované z get alebo </a:t>
            </a:r>
            <a:r>
              <a:rPr lang="sk-SK" dirty="0" err="1"/>
              <a:t>zadržiavacích</a:t>
            </a:r>
            <a:r>
              <a:rPr lang="sk-SK" dirty="0"/>
              <a:t> táborov, aby boli zabití. Väčšina z nich bola poslaná do malého počtu účelovo vybudovaných vražedných centier nazývaných tábory smrti, tisíce ďalších boli poslané do koncentračných táborov, aby boli upracovaní na smrť</a:t>
            </a:r>
          </a:p>
          <a:p>
            <a:r>
              <a:rPr lang="sk-SK" dirty="0" smtClean="0"/>
              <a:t>spolu </a:t>
            </a:r>
            <a:r>
              <a:rPr lang="sk-SK" dirty="0"/>
              <a:t>so Židmi boli poslaní do koncentračných táborov v snahe o nový svetový poriadok: politickí oponenti, homosexuáli, väzni svedomia, Rómovia, Jehovovi svedkovia, Poliaci, sovietski vojnoví zajatci...</a:t>
            </a:r>
          </a:p>
          <a:p>
            <a:r>
              <a:rPr lang="sk-SK" b="1" dirty="0" smtClean="0"/>
              <a:t>celkovo </a:t>
            </a:r>
            <a:r>
              <a:rPr lang="sk-SK" b="1" dirty="0"/>
              <a:t>sa uvažuje, že obeťami holokaustu je okolo 11 – 15 miliónov ľudí, z toho 6 miliónov Židov.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10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Koncentračné </a:t>
            </a:r>
            <a:r>
              <a:rPr lang="sk-SK" dirty="0"/>
              <a:t>tábory v Poľsku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sk-SK" dirty="0" err="1"/>
              <a:t>Chełmno</a:t>
            </a:r>
            <a:r>
              <a:rPr lang="sk-SK" dirty="0"/>
              <a:t> (</a:t>
            </a:r>
            <a:r>
              <a:rPr lang="sk-SK" dirty="0" err="1" smtClean="0"/>
              <a:t>Kulmhof</a:t>
            </a:r>
            <a:r>
              <a:rPr lang="sk-SK" dirty="0" smtClean="0"/>
              <a:t>) (8</a:t>
            </a:r>
            <a:r>
              <a:rPr lang="sk-SK" dirty="0"/>
              <a:t>. december 1941 – 17. január 1945, približne 340 000 obetí)</a:t>
            </a:r>
          </a:p>
          <a:p>
            <a:pPr lvl="0"/>
            <a:r>
              <a:rPr lang="sk-SK" dirty="0"/>
              <a:t>Osvienčim (</a:t>
            </a:r>
            <a:r>
              <a:rPr lang="sk-SK" dirty="0" err="1"/>
              <a:t>Auschwitz</a:t>
            </a:r>
            <a:r>
              <a:rPr lang="sk-SK" dirty="0"/>
              <a:t>, </a:t>
            </a:r>
            <a:r>
              <a:rPr lang="sk-SK" dirty="0" err="1"/>
              <a:t>Oświęcim</a:t>
            </a:r>
            <a:r>
              <a:rPr lang="sk-SK" dirty="0"/>
              <a:t>) – Pôvodný tábor bol zriadený na mieste opustených kasární v apríli 1940, existoval do januára 1945. Neskôr v roku 1941 sa rozšíril o KL </a:t>
            </a:r>
            <a:r>
              <a:rPr lang="sk-SK" dirty="0" err="1"/>
              <a:t>Auschwitz</a:t>
            </a:r>
            <a:r>
              <a:rPr lang="sk-SK" dirty="0"/>
              <a:t> II – </a:t>
            </a:r>
            <a:r>
              <a:rPr lang="sk-SK" dirty="0" err="1"/>
              <a:t>Birkenau</a:t>
            </a:r>
            <a:r>
              <a:rPr lang="sk-SK" dirty="0"/>
              <a:t> v neďalekej Brezinke a v roku 1942 nasledoval </a:t>
            </a:r>
            <a:r>
              <a:rPr lang="sk-SK" i="1" dirty="0"/>
              <a:t>KL </a:t>
            </a:r>
            <a:r>
              <a:rPr lang="sk-SK" i="1" dirty="0" err="1"/>
              <a:t>Auschwitz</a:t>
            </a:r>
            <a:r>
              <a:rPr lang="sk-SK" i="1" dirty="0"/>
              <a:t> III</a:t>
            </a:r>
            <a:r>
              <a:rPr lang="sk-SK" dirty="0"/>
              <a:t> v </a:t>
            </a:r>
            <a:r>
              <a:rPr lang="sk-SK" dirty="0" err="1"/>
              <a:t>Monowiciach</a:t>
            </a:r>
            <a:r>
              <a:rPr lang="sk-SK" dirty="0"/>
              <a:t>. Počet obetí je odhadovaný na 1 000 </a:t>
            </a:r>
            <a:r>
              <a:rPr lang="sk-SK" dirty="0" err="1"/>
              <a:t>000</a:t>
            </a:r>
            <a:r>
              <a:rPr lang="sk-SK" dirty="0"/>
              <a:t> až 1 500 000. Tábory v Osvienčime a Brezinke sú dnes prístupné verejnosti.</a:t>
            </a:r>
          </a:p>
          <a:p>
            <a:pPr lvl="0"/>
            <a:r>
              <a:rPr lang="sk-SK" dirty="0" err="1"/>
              <a:t>Majdanek</a:t>
            </a:r>
            <a:r>
              <a:rPr lang="sk-SK" dirty="0"/>
              <a:t> (pri </a:t>
            </a:r>
            <a:r>
              <a:rPr lang="sk-SK" dirty="0" err="1"/>
              <a:t>Lubline</a:t>
            </a:r>
            <a:r>
              <a:rPr lang="sk-SK" dirty="0"/>
              <a:t>) (júl 1941 – júl 1944, 78 000 až 360 000 </a:t>
            </a:r>
            <a:r>
              <a:rPr lang="sk-SK" dirty="0" smtClean="0"/>
              <a:t>obetí)</a:t>
            </a:r>
            <a:endParaRPr lang="sk-SK" dirty="0"/>
          </a:p>
          <a:p>
            <a:pPr lvl="0"/>
            <a:r>
              <a:rPr lang="sk-SK" dirty="0" err="1"/>
              <a:t>Belzec</a:t>
            </a:r>
            <a:r>
              <a:rPr lang="sk-SK" dirty="0"/>
              <a:t> (marec 1942 – jún 1943, 436 000 obetí)</a:t>
            </a:r>
          </a:p>
          <a:p>
            <a:pPr lvl="0"/>
            <a:r>
              <a:rPr lang="sk-SK" dirty="0" err="1"/>
              <a:t>Sobibór</a:t>
            </a:r>
            <a:r>
              <a:rPr lang="sk-SK" dirty="0"/>
              <a:t> (máj 1942 – október 1943, 260 000 obetí)</a:t>
            </a:r>
          </a:p>
          <a:p>
            <a:pPr lvl="0"/>
            <a:r>
              <a:rPr lang="sk-SK" dirty="0" err="1"/>
              <a:t>Treblinka</a:t>
            </a:r>
            <a:r>
              <a:rPr lang="sk-SK" dirty="0"/>
              <a:t> (júl 1942 – október 1943, najmenej 700 000 obetí, možno však až okolo 1 000 </a:t>
            </a:r>
            <a:r>
              <a:rPr lang="sk-SK" dirty="0" err="1"/>
              <a:t>000</a:t>
            </a:r>
            <a:r>
              <a:rPr lang="sk-SK" dirty="0"/>
              <a:t>)</a:t>
            </a:r>
          </a:p>
          <a:p>
            <a:r>
              <a:rPr lang="sk-SK" dirty="0"/>
              <a:t>Nacistické vyhladzovacie tábory prežilo 8 103 väzňov.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5363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/>
              <a:t>Na území Slovenska boli zriadené 3 pracovné tábory – Sereď, </a:t>
            </a:r>
            <a:r>
              <a:rPr lang="sk-SK" dirty="0" err="1"/>
              <a:t>Oremov</a:t>
            </a:r>
            <a:r>
              <a:rPr lang="sk-SK" dirty="0"/>
              <a:t> Laz a Nováky.</a:t>
            </a:r>
          </a:p>
          <a:p>
            <a:r>
              <a:rPr lang="sk-SK" b="1" dirty="0"/>
              <a:t>Deportácie Židov zo Slovenska</a:t>
            </a:r>
            <a:endParaRPr lang="sk-SK" dirty="0"/>
          </a:p>
          <a:p>
            <a:r>
              <a:rPr lang="sk-SK" dirty="0"/>
              <a:t>Deportácie sa začali už 25. marca 1942 transportmi práceschopných mužov a žien do táborov Osvienčim a </a:t>
            </a:r>
            <a:r>
              <a:rPr lang="sk-SK" dirty="0" err="1"/>
              <a:t>Majdanek</a:t>
            </a:r>
            <a:r>
              <a:rPr lang="sk-SK" dirty="0"/>
              <a:t>. </a:t>
            </a:r>
          </a:p>
          <a:p>
            <a:r>
              <a:rPr lang="sk-SK" dirty="0"/>
              <a:t>Do koncentračného tábora </a:t>
            </a:r>
            <a:r>
              <a:rPr lang="sk-SK" dirty="0" err="1"/>
              <a:t>Auschwitz</a:t>
            </a:r>
            <a:r>
              <a:rPr lang="sk-SK" dirty="0"/>
              <a:t> bolo z územia dnešného (nie vtedajšieho) Slovenska deportovaných 65 692 osôb. Podľa údajov repatriačných úradov sa z nich vrátilo v roku 1945 celkovo 348 osôb</a:t>
            </a:r>
            <a:r>
              <a:rPr lang="sk-SK" dirty="0" smtClean="0"/>
              <a:t>.</a:t>
            </a:r>
          </a:p>
          <a:p>
            <a:r>
              <a:rPr lang="sk-SK" dirty="0"/>
              <a:t>Počet židovského obyvateľstva v Poprade encyklopédia ŽNO uvádza</a:t>
            </a:r>
          </a:p>
          <a:p>
            <a:pPr marL="0" indent="0">
              <a:buNone/>
            </a:pPr>
            <a:r>
              <a:rPr lang="sk-SK" dirty="0" smtClean="0"/>
              <a:t>      v </a:t>
            </a:r>
            <a:r>
              <a:rPr lang="sk-SK" dirty="0"/>
              <a:t>roku 1940 606 (12,5%) a v roku 1948 už len 41 (0,4</a:t>
            </a:r>
            <a:r>
              <a:rPr lang="sk-SK" dirty="0" smtClean="0"/>
              <a:t>%)</a:t>
            </a:r>
            <a:endParaRPr lang="sk-SK" dirty="0"/>
          </a:p>
          <a:p>
            <a:r>
              <a:rPr lang="sk-SK" b="1" dirty="0"/>
              <a:t>Medzinárodný deň pamiatky obetí holokaustu</a:t>
            </a:r>
            <a:r>
              <a:rPr lang="sk-SK" dirty="0"/>
              <a:t> pripadá na 27. január. Vyhlásilo ho Valné zhromaždenie OSN 1. novembra 2005 na 42. plenárnom zasadaní. 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646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sk-SK" dirty="0"/>
              <a:t>V rómskom jazyku je na označenie slova holokaust používaný výraz </a:t>
            </a:r>
            <a:r>
              <a:rPr lang="sk-SK" b="1" dirty="0"/>
              <a:t>„</a:t>
            </a:r>
            <a:r>
              <a:rPr lang="sk-SK" b="1" i="1" dirty="0" err="1"/>
              <a:t>porajmos</a:t>
            </a:r>
            <a:r>
              <a:rPr lang="sk-SK" b="1" dirty="0"/>
              <a:t>",</a:t>
            </a:r>
            <a:r>
              <a:rPr lang="sk-SK" dirty="0"/>
              <a:t> čo v preklade znamená „požieranie". </a:t>
            </a:r>
            <a:r>
              <a:rPr lang="sk-SK" b="1" dirty="0"/>
              <a:t> </a:t>
            </a:r>
            <a:r>
              <a:rPr lang="sk-SK" dirty="0"/>
              <a:t>Pamätný deň rómskeho holokaustu, ktorý vyhlásil ešte v roku 2015 Európsky parlament ako spomienku na obete Rómov počas vojny a tragickú likvidáciu tzv. cigánskeho tábora v rámci koncentračného komplexu </a:t>
            </a:r>
            <a:r>
              <a:rPr lang="sk-SK" dirty="0" err="1"/>
              <a:t>Auschwitz-Birkenau</a:t>
            </a:r>
            <a:r>
              <a:rPr lang="sk-SK" dirty="0"/>
              <a:t> z 2. augusta 1944.</a:t>
            </a:r>
          </a:p>
          <a:p>
            <a:pPr fontAlgn="base"/>
            <a:r>
              <a:rPr lang="sk-SK" dirty="0"/>
              <a:t>V plynových komorách bolo pri tejto likvidácii zavraždených takmer tritisíc rómskych mužov a žien, seniorov a detí. Celkovo koncentračným táborom </a:t>
            </a:r>
            <a:r>
              <a:rPr lang="sk-SK" dirty="0" err="1"/>
              <a:t>Auschwitz-Birkenau</a:t>
            </a:r>
            <a:r>
              <a:rPr lang="sk-SK" dirty="0"/>
              <a:t> prešlo vyše 20-tisíc európskych Rómov a veľká väčšina z nich sa už domov nikdy nevrátila.</a:t>
            </a:r>
          </a:p>
          <a:p>
            <a:r>
              <a:rPr lang="sk-SK" b="1" dirty="0"/>
              <a:t>Počas vojny zahynulo približne 500-tisíc Rómov. </a:t>
            </a:r>
            <a:r>
              <a:rPr lang="sk-SK" dirty="0"/>
              <a:t>Celkový počet rómskych obetí holokaustu na Slovensku sa odhaduje na približne 1 000.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284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sz="3900" b="1" dirty="0" smtClean="0"/>
              <a:t>Prečo </a:t>
            </a:r>
            <a:r>
              <a:rPr lang="sk-SK" sz="3900" b="1" dirty="0"/>
              <a:t>v Tatranskej galérii v </a:t>
            </a:r>
            <a:r>
              <a:rPr lang="sk-SK" sz="3900" b="1" dirty="0" smtClean="0"/>
              <a:t>Poprade?</a:t>
            </a:r>
            <a:r>
              <a:rPr lang="sk-SK" sz="3900" dirty="0"/>
              <a:t/>
            </a:r>
            <a:br>
              <a:rPr lang="sk-SK" sz="3900" dirty="0"/>
            </a:br>
            <a:endParaRPr lang="sk-SK" sz="39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425355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sk-SK" dirty="0" smtClean="0"/>
              <a:t>Tatranská galéria sídli a realizuje svoje aktivity v širšom regióne historickej Spišskej župy v Prešovskom samosprávnom kraji a jeho okresoch Poprad, Kežmarok, Stará Ľubovňa, Levoča. </a:t>
            </a:r>
          </a:p>
          <a:p>
            <a:pPr lvl="0"/>
            <a:r>
              <a:rPr lang="sk-SK" dirty="0" smtClean="0"/>
              <a:t>Región je miestom, kde viaceré etniká, národy a národnosti žili vo vzájomnej zhode. </a:t>
            </a:r>
          </a:p>
          <a:p>
            <a:pPr lvl="0"/>
            <a:r>
              <a:rPr lang="sk-SK" dirty="0" smtClean="0"/>
              <a:t>Zmenilo sa to počas 2. svetovej vojny, kedy z tohto regiónu bolo veľa ľudí spomedzi Židov a Rómov deportovaných do koncentračných táborov.</a:t>
            </a:r>
          </a:p>
          <a:p>
            <a:pPr lvl="0"/>
            <a:r>
              <a:rPr lang="sk-SK" dirty="0" smtClean="0"/>
              <a:t> V poslednom období početnosť rómskej populácie v regióne narastá, čo spôsobuje nárast extrémizmu, rasizmu a xenofóbie najmä u mladej generácie. Región Spiša, ktorý je najviac osídlený touto národnostnou menšinou, je geograficky znevýhodnený svojim umiestnením na severovýchode Slovenska.</a:t>
            </a:r>
          </a:p>
          <a:p>
            <a:pPr lvl="0"/>
            <a:r>
              <a:rPr lang="sk-SK" dirty="0" smtClean="0"/>
              <a:t>Našim projektom </a:t>
            </a:r>
            <a:r>
              <a:rPr lang="sk-SK" dirty="0" err="1" smtClean="0"/>
              <a:t>Art</a:t>
            </a:r>
            <a:r>
              <a:rPr lang="sk-SK" dirty="0" smtClean="0"/>
              <a:t> &amp; </a:t>
            </a:r>
            <a:r>
              <a:rPr lang="sk-SK" dirty="0" err="1" smtClean="0"/>
              <a:t>Holocaust</a:t>
            </a:r>
            <a:r>
              <a:rPr lang="sk-SK" dirty="0" smtClean="0"/>
              <a:t> chceme pripomínať, vzdelávať a citovo pôsobiť na mládež a širšiu verejnosť prostredníctvom rôznych umeleckých podujatí, vzdelávacích prednášok, premietania filmov, a tiež priamym zapojením študentov a mladých ľudí do tvorivého procesu.</a:t>
            </a:r>
          </a:p>
          <a:p>
            <a:pPr lvl="0"/>
            <a:r>
              <a:rPr lang="sk-SK" dirty="0" smtClean="0"/>
              <a:t> Galéria má adekvátne priestory na realizáciu všetkých aktivít  a tejto téme sa venuje už viac ako 20 rokov, najmä v mesiaci marec, kedy si pripomíname smutné výročie prvého transportu židovských dievčat do </a:t>
            </a:r>
            <a:r>
              <a:rPr lang="sk-SK" dirty="0" err="1" smtClean="0"/>
              <a:t>Oswienčinu</a:t>
            </a:r>
            <a:r>
              <a:rPr lang="sk-SK" dirty="0" smtClean="0"/>
              <a:t> (25.3.1942).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731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405282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16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218837" cy="448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9036"/>
            <a:ext cx="8228729" cy="297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3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883671" cy="448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9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389252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4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Ľudovít </a:t>
            </a:r>
            <a:r>
              <a:rPr lang="sk-SK" dirty="0" err="1" smtClean="0"/>
              <a:t>Feld</a:t>
            </a:r>
            <a:r>
              <a:rPr lang="sk-SK" dirty="0" smtClean="0"/>
              <a:t> (1904 – 1991)</a:t>
            </a:r>
            <a:endParaRPr lang="sk-S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402310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lovák maľoval Mengeleho obete, zachránilo mu to život |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3079450" cy="469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3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0" y="2208312"/>
            <a:ext cx="3839428" cy="225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72816"/>
            <a:ext cx="2489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75" y="1785028"/>
            <a:ext cx="2555229" cy="279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81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9"/>
            <a:ext cx="4105753" cy="536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259690" cy="536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4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sk-SK" dirty="0" err="1" smtClean="0"/>
              <a:t>Doris</a:t>
            </a:r>
            <a:r>
              <a:rPr lang="sk-SK" dirty="0" smtClean="0"/>
              <a:t> </a:t>
            </a:r>
            <a:r>
              <a:rPr lang="sk-SK" dirty="0" err="1" smtClean="0"/>
              <a:t>Clare</a:t>
            </a:r>
            <a:r>
              <a:rPr lang="sk-SK" dirty="0" smtClean="0"/>
              <a:t> </a:t>
            </a:r>
            <a:r>
              <a:rPr lang="sk-SK" dirty="0" err="1" smtClean="0"/>
              <a:t>Zinkeisen</a:t>
            </a:r>
            <a:r>
              <a:rPr lang="sk-SK" dirty="0" smtClean="0"/>
              <a:t> (1898 – 1991)</a:t>
            </a:r>
            <a:endParaRPr lang="sk-SK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83682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475656" y="5805264"/>
            <a:ext cx="64994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500" dirty="0" err="1"/>
              <a:t>Doris</a:t>
            </a:r>
            <a:r>
              <a:rPr lang="sk-SK" sz="1500" dirty="0"/>
              <a:t> </a:t>
            </a:r>
            <a:r>
              <a:rPr lang="sk-SK" sz="1500" dirty="0" err="1"/>
              <a:t>Clare</a:t>
            </a:r>
            <a:r>
              <a:rPr lang="sk-SK" sz="1500" dirty="0"/>
              <a:t> </a:t>
            </a:r>
            <a:r>
              <a:rPr lang="sk-SK" sz="1500" dirty="0" err="1"/>
              <a:t>Zinkeisen</a:t>
            </a:r>
            <a:r>
              <a:rPr lang="sk-SK" sz="1500" dirty="0"/>
              <a:t> </a:t>
            </a:r>
            <a:r>
              <a:rPr lang="sk-SK" sz="1500" dirty="0" smtClean="0"/>
              <a:t>– Obete koncentračného tábora </a:t>
            </a:r>
            <a:r>
              <a:rPr lang="sk-SK" sz="1500" dirty="0" err="1" smtClean="0"/>
              <a:t>Bergen</a:t>
            </a:r>
            <a:r>
              <a:rPr lang="sk-SK" sz="1500" dirty="0" smtClean="0"/>
              <a:t> – </a:t>
            </a:r>
            <a:r>
              <a:rPr lang="sk-SK" sz="1500" dirty="0" err="1" smtClean="0"/>
              <a:t>Belsen</a:t>
            </a:r>
            <a:r>
              <a:rPr lang="sk-SK" sz="1500" dirty="0" smtClean="0"/>
              <a:t>, apríl 1945</a:t>
            </a:r>
            <a:endParaRPr lang="sk-SK" sz="1500" dirty="0"/>
          </a:p>
        </p:txBody>
      </p:sp>
    </p:spTree>
    <p:extLst>
      <p:ext uri="{BB962C8B-B14F-4D97-AF65-F5344CB8AC3E}">
        <p14:creationId xmlns:p14="http://schemas.microsoft.com/office/powerpoint/2010/main" val="2354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r>
              <a:rPr lang="sk-SK" sz="1600" dirty="0" smtClean="0"/>
              <a:t>                            </a:t>
            </a:r>
            <a:r>
              <a:rPr lang="sk-SK" sz="1600" dirty="0" err="1" smtClean="0"/>
              <a:t>Doris</a:t>
            </a:r>
            <a:r>
              <a:rPr lang="sk-SK" sz="1600" dirty="0" smtClean="0"/>
              <a:t> </a:t>
            </a:r>
            <a:r>
              <a:rPr lang="sk-SK" sz="1600" dirty="0" err="1"/>
              <a:t>Clare</a:t>
            </a:r>
            <a:r>
              <a:rPr lang="sk-SK" sz="1600" dirty="0"/>
              <a:t> </a:t>
            </a:r>
            <a:r>
              <a:rPr lang="sk-SK" sz="1600" dirty="0" err="1"/>
              <a:t>Zinkeisen</a:t>
            </a:r>
            <a:r>
              <a:rPr lang="sk-SK" sz="1600" dirty="0"/>
              <a:t> – </a:t>
            </a:r>
            <a:r>
              <a:rPr lang="sk-SK" sz="1600" dirty="0" err="1"/>
              <a:t>Human</a:t>
            </a:r>
            <a:r>
              <a:rPr lang="sk-SK" sz="1600" dirty="0"/>
              <a:t> </a:t>
            </a:r>
            <a:r>
              <a:rPr lang="sk-SK" sz="1600" dirty="0" err="1"/>
              <a:t>Laundry</a:t>
            </a:r>
            <a:r>
              <a:rPr lang="sk-SK" sz="1600" dirty="0"/>
              <a:t> – Ľudská práčovňa</a:t>
            </a:r>
          </a:p>
          <a:p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825" y="1268760"/>
            <a:ext cx="5581464" cy="440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255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360040"/>
          </a:xfrm>
        </p:spPr>
        <p:txBody>
          <a:bodyPr>
            <a:noAutofit/>
          </a:bodyPr>
          <a:lstStyle/>
          <a:p>
            <a:r>
              <a:rPr lang="sk-SK" sz="3500" dirty="0" smtClean="0"/>
              <a:t/>
            </a:r>
            <a:br>
              <a:rPr lang="sk-SK" sz="3500" dirty="0" smtClean="0"/>
            </a:br>
            <a:r>
              <a:rPr lang="sk-SK" sz="3500" b="1" dirty="0" smtClean="0"/>
              <a:t>Projekt </a:t>
            </a:r>
            <a:r>
              <a:rPr lang="sk-SK" sz="3500" b="1" dirty="0"/>
              <a:t>bude pozostávať z:</a:t>
            </a:r>
            <a:r>
              <a:rPr lang="sk-SK" sz="3500" dirty="0"/>
              <a:t/>
            </a:r>
            <a:br>
              <a:rPr lang="sk-SK" sz="3500" dirty="0"/>
            </a:br>
            <a:endParaRPr lang="sk-SK" sz="35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b="1" dirty="0"/>
              <a:t>I. Kreatívno-umeleckej zložky</a:t>
            </a:r>
            <a:r>
              <a:rPr lang="sk-SK" dirty="0"/>
              <a:t> – výstavy, umelecké sympózium, koncerty, zhotovenie fotografických a filmových dokumentov</a:t>
            </a:r>
          </a:p>
          <a:p>
            <a:r>
              <a:rPr lang="sk-SK" b="1" dirty="0"/>
              <a:t>II. </a:t>
            </a:r>
            <a:r>
              <a:rPr lang="sk-SK" b="1" dirty="0" err="1"/>
              <a:t>Edukatívnej</a:t>
            </a:r>
            <a:r>
              <a:rPr lang="sk-SK" b="1" dirty="0"/>
              <a:t> zložky – prednášky</a:t>
            </a:r>
            <a:r>
              <a:rPr lang="sk-SK" dirty="0"/>
              <a:t>, filmové premietania, exkurzie a besedy so študentmi škôl rôzneho typu a so širokou verejnosťou </a:t>
            </a:r>
          </a:p>
          <a:p>
            <a:r>
              <a:rPr lang="sk-SK" b="1" dirty="0"/>
              <a:t>III. Vedeckovýskumnej zložky – Umelci a holokaust</a:t>
            </a:r>
            <a:r>
              <a:rPr lang="sk-SK" dirty="0"/>
              <a:t> – výskum, konferencie o umelcoch Slovenska a Nórska k téme holokaustu, vydanie zborníka, zhotovenie dokumentov, </a:t>
            </a:r>
            <a:r>
              <a:rPr lang="sk-SK" dirty="0" err="1" smtClean="0"/>
              <a:t>newsletterov</a:t>
            </a:r>
            <a:r>
              <a:rPr lang="sk-SK" dirty="0"/>
              <a:t>, atď. Začiatok projektu je stanovený v termíne november  </a:t>
            </a:r>
            <a:r>
              <a:rPr lang="sk-SK" dirty="0" smtClean="0"/>
              <a:t>2022.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7109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Natália </a:t>
            </a:r>
            <a:r>
              <a:rPr lang="sk-SK" dirty="0" err="1" smtClean="0"/>
              <a:t>Romik</a:t>
            </a:r>
            <a:endParaRPr lang="sk-SK" dirty="0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0829" y="2677213"/>
            <a:ext cx="4439480" cy="349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49977" y="2354879"/>
            <a:ext cx="4439982" cy="413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0" y="1658929"/>
            <a:ext cx="916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Výstava  Architektúra prežitia v galérii </a:t>
            </a:r>
            <a:r>
              <a:rPr lang="sk-SK" dirty="0" err="1" smtClean="0"/>
              <a:t>Zachenta</a:t>
            </a:r>
            <a:r>
              <a:rPr lang="sk-SK" dirty="0" smtClean="0"/>
              <a:t> vo Varšave (</a:t>
            </a:r>
            <a:r>
              <a:rPr lang="en-US" dirty="0" err="1" smtClean="0"/>
              <a:t>Zachęta</a:t>
            </a:r>
            <a:r>
              <a:rPr lang="en-US" dirty="0" smtClean="0"/>
              <a:t> </a:t>
            </a:r>
            <a:r>
              <a:rPr lang="en-US" dirty="0"/>
              <a:t>– National Gallery of </a:t>
            </a:r>
            <a:r>
              <a:rPr lang="en-US" dirty="0" smtClean="0"/>
              <a:t>Art</a:t>
            </a:r>
            <a:r>
              <a:rPr lang="sk-SK" dirty="0" smtClean="0"/>
              <a:t>)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311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1" y="1556792"/>
            <a:ext cx="475252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90002" y="1610798"/>
            <a:ext cx="4680520" cy="39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49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Viac informácií o projekte nájdete na </a:t>
            </a:r>
          </a:p>
          <a:p>
            <a:pPr marL="0" indent="0" algn="ctr">
              <a:buNone/>
            </a:pPr>
            <a:r>
              <a:rPr lang="sk-SK" dirty="0" smtClean="0">
                <a:hlinkClick r:id="rId2"/>
              </a:rPr>
              <a:t>https</a:t>
            </a:r>
            <a:r>
              <a:rPr lang="sk-SK" dirty="0">
                <a:hlinkClick r:id="rId2"/>
              </a:rPr>
              <a:t>://artandholocaust.sk</a:t>
            </a:r>
            <a:r>
              <a:rPr lang="sk-SK" dirty="0" smtClean="0">
                <a:hlinkClick r:id="rId2"/>
              </a:rPr>
              <a:t>/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15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Cieľ projektu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/>
              <a:t>Pri všetkých podujatiach zamýšľame využiť možnosť, aby umelci svojimi lokálne špecifickými projektmi reagovali na génia </a:t>
            </a:r>
            <a:r>
              <a:rPr lang="sk-SK" dirty="0" err="1"/>
              <a:t>loci</a:t>
            </a:r>
            <a:r>
              <a:rPr lang="sk-SK" dirty="0"/>
              <a:t> tohto miesta poznačeného traumou holokaustu. Veríme, že umelci budú dostatočne citliví a vytvoria produktívne napätie medzi minulosťou a prítomnosťou.</a:t>
            </a:r>
          </a:p>
          <a:p>
            <a:r>
              <a:rPr lang="sk-SK" dirty="0"/>
              <a:t>Sociálna spravodlivosť, rovnosť šancí, prístup k vzdelaniu a rešpekt k jazyku, kultúre a ľudskej dôstojnosti sú silnými nástrojmi na zlepšenie spolunažívania medzi vyššie spomenutými skupinami, a to chceme našim projektom </a:t>
            </a:r>
            <a:r>
              <a:rPr lang="sk-SK" dirty="0" err="1"/>
              <a:t>Art</a:t>
            </a:r>
            <a:r>
              <a:rPr lang="sk-SK" dirty="0"/>
              <a:t> &amp; </a:t>
            </a:r>
            <a:r>
              <a:rPr lang="sk-SK" dirty="0" err="1"/>
              <a:t>Holocaust</a:t>
            </a:r>
            <a:r>
              <a:rPr lang="sk-SK" dirty="0"/>
              <a:t> podporiť.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5906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>Participácia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330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k-SK" b="1" dirty="0"/>
              <a:t>Partner 1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Názov: </a:t>
            </a:r>
            <a:r>
              <a:rPr lang="sk-SK" dirty="0" err="1"/>
              <a:t>Jødisk</a:t>
            </a:r>
            <a:r>
              <a:rPr lang="sk-SK" dirty="0"/>
              <a:t> </a:t>
            </a:r>
            <a:r>
              <a:rPr lang="sk-SK" dirty="0" err="1"/>
              <a:t>Museum</a:t>
            </a:r>
            <a:r>
              <a:rPr lang="sk-SK" dirty="0"/>
              <a:t> i Oslo </a:t>
            </a:r>
          </a:p>
          <a:p>
            <a:pPr marL="0" indent="0">
              <a:buNone/>
            </a:pPr>
            <a:r>
              <a:rPr lang="sk-SK" dirty="0"/>
              <a:t>Adresa/Sídlo:  </a:t>
            </a:r>
            <a:r>
              <a:rPr lang="sk-SK" dirty="0" err="1"/>
              <a:t>Calmeyers</a:t>
            </a:r>
            <a:r>
              <a:rPr lang="sk-SK" dirty="0"/>
              <a:t> gate 15B, 0183 Oslo, </a:t>
            </a:r>
            <a:r>
              <a:rPr lang="sk-SK" dirty="0" err="1"/>
              <a:t>Norway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Štatutárny zástupca: </a:t>
            </a:r>
            <a:r>
              <a:rPr lang="sk-SK" dirty="0" err="1"/>
              <a:t>Torill</a:t>
            </a:r>
            <a:r>
              <a:rPr lang="sk-SK" dirty="0"/>
              <a:t> </a:t>
            </a:r>
            <a:r>
              <a:rPr lang="sk-SK" dirty="0" err="1"/>
              <a:t>Torp-Holte</a:t>
            </a:r>
            <a:r>
              <a:rPr lang="sk-SK" dirty="0"/>
              <a:t>, riaditeľka</a:t>
            </a:r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r>
              <a:rPr lang="sk-SK" b="1" dirty="0" smtClean="0"/>
              <a:t>Partner </a:t>
            </a:r>
            <a:r>
              <a:rPr lang="sk-SK" b="1" dirty="0"/>
              <a:t>2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Názov: Múzeum židovskej kultúry SNM, Bratislava</a:t>
            </a:r>
          </a:p>
          <a:p>
            <a:pPr marL="0" indent="0">
              <a:buNone/>
            </a:pPr>
            <a:r>
              <a:rPr lang="sk-SK" dirty="0"/>
              <a:t>Adresa/Sídlo: </a:t>
            </a:r>
            <a:r>
              <a:rPr lang="sk-SK" dirty="0" err="1"/>
              <a:t>Zsigrayova</a:t>
            </a:r>
            <a:r>
              <a:rPr lang="sk-SK" dirty="0"/>
              <a:t> kúria, Židovská ulica 17, 811 01 Bratislava</a:t>
            </a:r>
          </a:p>
          <a:p>
            <a:pPr marL="0" indent="0">
              <a:buNone/>
            </a:pPr>
            <a:r>
              <a:rPr lang="sk-SK" dirty="0" smtClean="0"/>
              <a:t>Zástupca </a:t>
            </a:r>
            <a:r>
              <a:rPr lang="sk-SK" dirty="0"/>
              <a:t>oprávnený konať vo veciach zmluvných:  M.A. Michal </a:t>
            </a:r>
            <a:r>
              <a:rPr lang="sk-SK" dirty="0" err="1"/>
              <a:t>Vaněk</a:t>
            </a:r>
            <a:r>
              <a:rPr lang="sk-SK" dirty="0"/>
              <a:t>, PhD., riaditeľ SNM-MŽK	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k-SK" b="1" dirty="0"/>
              <a:t>Partner 3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Názov: Fakulta dramatických umení</a:t>
            </a:r>
          </a:p>
          <a:p>
            <a:pPr marL="0" indent="0">
              <a:buNone/>
            </a:pPr>
            <a:r>
              <a:rPr lang="sk-SK" dirty="0"/>
              <a:t>Adresa/Sídlo: Horná 95, 974 01 Banská Bystrica</a:t>
            </a:r>
          </a:p>
          <a:p>
            <a:pPr marL="0" indent="0">
              <a:buNone/>
            </a:pPr>
            <a:r>
              <a:rPr lang="sk-SK" dirty="0"/>
              <a:t>Štatutárny zástupca: doc. Mgr. art. Ľubomír </a:t>
            </a:r>
            <a:r>
              <a:rPr lang="sk-SK" dirty="0" err="1"/>
              <a:t>Viluda</a:t>
            </a:r>
            <a:r>
              <a:rPr lang="sk-SK" dirty="0"/>
              <a:t>, ArtD., dekan fakulty	</a:t>
            </a:r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r>
              <a:rPr lang="sk-SK" b="1" dirty="0" smtClean="0"/>
              <a:t>Partner </a:t>
            </a:r>
            <a:r>
              <a:rPr lang="sk-SK" b="1" dirty="0"/>
              <a:t>4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Názov : Gymnázium, Kukučínova 4239/1, Poprad</a:t>
            </a:r>
          </a:p>
          <a:p>
            <a:pPr marL="0" indent="0">
              <a:buNone/>
            </a:pPr>
            <a:r>
              <a:rPr lang="sk-SK" dirty="0"/>
              <a:t>Adresa/Sídlo: Kukučínova 4239/1, 058 39 Poprad, 058 39 Poprad</a:t>
            </a:r>
          </a:p>
          <a:p>
            <a:pPr marL="0" indent="0">
              <a:buNone/>
            </a:pPr>
            <a:r>
              <a:rPr lang="sk-SK" dirty="0"/>
              <a:t>Štatutárny zástupca: Ing. PaedDr. Beáta </a:t>
            </a:r>
            <a:r>
              <a:rPr lang="sk-SK" dirty="0" err="1"/>
              <a:t>Taylorová</a:t>
            </a:r>
            <a:r>
              <a:rPr lang="sk-SK" dirty="0"/>
              <a:t>, PhD., riaditeľka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151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b="1" dirty="0"/>
              <a:t>Spolupracujúce subjekty</a:t>
            </a:r>
            <a:r>
              <a:rPr lang="sk-SK" dirty="0"/>
              <a:t>: </a:t>
            </a:r>
            <a:endParaRPr lang="sk-SK" dirty="0" smtClean="0"/>
          </a:p>
          <a:p>
            <a:r>
              <a:rPr lang="sk-SK" dirty="0" smtClean="0"/>
              <a:t>Občianske </a:t>
            </a:r>
            <a:r>
              <a:rPr lang="sk-SK" dirty="0"/>
              <a:t>združenie O. z. Sonáta, Obchodná 22/B, Bratislava</a:t>
            </a:r>
          </a:p>
          <a:p>
            <a:r>
              <a:rPr lang="sk-SK" dirty="0"/>
              <a:t> Ľubovnianske múzeum, Hrad Stará Ľubovňa</a:t>
            </a:r>
          </a:p>
          <a:p>
            <a:r>
              <a:rPr lang="sk-SK" dirty="0"/>
              <a:t>Divadlo Aréna Bratislava</a:t>
            </a:r>
          </a:p>
          <a:p>
            <a:r>
              <a:rPr lang="sk-SK" dirty="0"/>
              <a:t>Popradský literárny klub </a:t>
            </a:r>
          </a:p>
          <a:p>
            <a:r>
              <a:rPr lang="sk-SK" dirty="0"/>
              <a:t>Súkromná stredná odborná škola, Ul. 29. augusta 4812, Poprad</a:t>
            </a:r>
          </a:p>
          <a:p>
            <a:r>
              <a:rPr lang="sk-SK" dirty="0"/>
              <a:t> Súkromná stredná odborná škola, Biela voda 2, Kežmarok</a:t>
            </a:r>
          </a:p>
          <a:p>
            <a:r>
              <a:rPr lang="sk-SK" dirty="0" err="1" smtClean="0"/>
              <a:t>Mojše</a:t>
            </a:r>
            <a:r>
              <a:rPr lang="sk-SK" dirty="0" smtClean="0"/>
              <a:t> </a:t>
            </a:r>
            <a:r>
              <a:rPr lang="sk-SK" dirty="0" err="1" smtClean="0"/>
              <a:t>Band</a:t>
            </a:r>
            <a:r>
              <a:rPr lang="sk-SK" dirty="0" smtClean="0"/>
              <a:t> – hudobné </a:t>
            </a:r>
            <a:r>
              <a:rPr lang="sk-SK" dirty="0" err="1" smtClean="0"/>
              <a:t>zoskúpenie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200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>Aktivity </a:t>
            </a:r>
            <a:r>
              <a:rPr lang="sk-SK" b="1" dirty="0"/>
              <a:t>projektu  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b="1" dirty="0"/>
              <a:t>Výstavy: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1. Výstava partnerskej inštitúcie Židovské múzeu v Oslo – výstava významného nórskeho umelca </a:t>
            </a:r>
            <a:r>
              <a:rPr lang="sk-SK" dirty="0" err="1"/>
              <a:t>Victora</a:t>
            </a:r>
            <a:r>
              <a:rPr lang="sk-SK" dirty="0"/>
              <a:t> Linda na tému holokaustu</a:t>
            </a:r>
          </a:p>
          <a:p>
            <a:pPr marL="0" indent="0">
              <a:buNone/>
            </a:pPr>
            <a:r>
              <a:rPr lang="sk-SK" dirty="0"/>
              <a:t>2. Rozsiahly výstavný projekt „Mesto a miesto pamätá“ oslovujúci súčasných umelcov k téme holokaustu, osudov žien, rodín, miest, atď.</a:t>
            </a:r>
          </a:p>
          <a:p>
            <a:pPr marL="0" indent="0">
              <a:buNone/>
            </a:pPr>
            <a:r>
              <a:rPr lang="sk-SK" dirty="0"/>
              <a:t>3. Výstava fotografií s tematikou boja proti </a:t>
            </a:r>
            <a:r>
              <a:rPr lang="sk-SK" dirty="0" err="1" smtClean="0"/>
              <a:t>extrémizmu,xenofóbii</a:t>
            </a:r>
            <a:r>
              <a:rPr lang="sk-SK" dirty="0" smtClean="0"/>
              <a:t> </a:t>
            </a:r>
            <a:r>
              <a:rPr lang="sk-SK" dirty="0"/>
              <a:t>a rasovej neznášanlivosti (prof. Ľubomír </a:t>
            </a:r>
            <a:r>
              <a:rPr lang="sk-SK" dirty="0" err="1"/>
              <a:t>Stacho</a:t>
            </a:r>
            <a:r>
              <a:rPr lang="sk-SK" dirty="0"/>
              <a:t>)</a:t>
            </a:r>
          </a:p>
          <a:p>
            <a:pPr marL="0" indent="0">
              <a:buNone/>
            </a:pPr>
            <a:r>
              <a:rPr lang="sk-SK" dirty="0"/>
              <a:t>4. Výstava prác študentov na tému holokaust </a:t>
            </a:r>
          </a:p>
          <a:p>
            <a:pPr marL="0" indent="0">
              <a:buNone/>
            </a:pPr>
            <a:r>
              <a:rPr lang="sk-SK" dirty="0"/>
              <a:t>5. Výstava diel vytvorených na medzinárodnom umeleckom sympóziu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2298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b="1" dirty="0"/>
              <a:t>Sympózium: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Umelecké sympózium bude medzinárodným umeleckým sympóziom maľby smaltom. </a:t>
            </a:r>
          </a:p>
          <a:p>
            <a:pPr marL="0" indent="0">
              <a:buNone/>
            </a:pPr>
            <a:r>
              <a:rPr lang="sk-SK" dirty="0"/>
              <a:t>Stretnutie umelcov sa bude konať v priestoroch Tatranskej galérie v Poprade – budove bývalej parnej elektrárne. Maľbou smaltom na plátky kovu budú vytvorené rozmerné (125 x 100 cm) diela. Maľba smaltom bude reflektovať tému holokaustu.  </a:t>
            </a:r>
          </a:p>
          <a:p>
            <a:pPr marL="0" indent="0">
              <a:buNone/>
            </a:pPr>
            <a:r>
              <a:rPr lang="sk-SK" dirty="0"/>
              <a:t>Zúčastnení umelci: Andrej Augustín (SK), </a:t>
            </a:r>
            <a:r>
              <a:rPr lang="sk-SK" dirty="0" err="1"/>
              <a:t>Victor</a:t>
            </a:r>
            <a:r>
              <a:rPr lang="sk-SK" dirty="0"/>
              <a:t> </a:t>
            </a:r>
            <a:r>
              <a:rPr lang="sk-SK" dirty="0" err="1"/>
              <a:t>Lind</a:t>
            </a:r>
            <a:r>
              <a:rPr lang="sk-SK" dirty="0"/>
              <a:t> (NO), Antonín </a:t>
            </a:r>
            <a:r>
              <a:rPr lang="sk-SK" dirty="0" err="1"/>
              <a:t>Gavlas</a:t>
            </a:r>
            <a:r>
              <a:rPr lang="sk-SK" dirty="0"/>
              <a:t> (CZ), </a:t>
            </a:r>
            <a:r>
              <a:rPr lang="sk-SK" dirty="0" err="1"/>
              <a:t>Marcin</a:t>
            </a:r>
            <a:r>
              <a:rPr lang="sk-SK" dirty="0"/>
              <a:t> </a:t>
            </a:r>
            <a:r>
              <a:rPr lang="sk-SK" dirty="0" err="1"/>
              <a:t>Berdyszak</a:t>
            </a:r>
            <a:r>
              <a:rPr lang="sk-SK" dirty="0"/>
              <a:t> (PL), Peter </a:t>
            </a:r>
            <a:r>
              <a:rPr lang="sk-SK" dirty="0" err="1"/>
              <a:t>Pollág</a:t>
            </a:r>
            <a:r>
              <a:rPr lang="sk-SK" dirty="0"/>
              <a:t>, Miroslav Kollár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875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k-SK" b="1" dirty="0"/>
              <a:t>Prednášky: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Prednášky (cyklus prednášok na tému holokaustu pre študentov stredných a vysokých škôl a pre širokú verejnosť)</a:t>
            </a:r>
          </a:p>
          <a:p>
            <a:r>
              <a:rPr lang="sk-SK" b="1" dirty="0"/>
              <a:t>Témy prednášok v Tatranskej galérii v Poprade: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1. 81 rokov od prvého transportu židovských dievčat z Popradu (1942) – prednášajúci: PhDr. Matej </a:t>
            </a:r>
            <a:r>
              <a:rPr lang="sk-SK" dirty="0" err="1"/>
              <a:t>Beránek</a:t>
            </a:r>
            <a:r>
              <a:rPr lang="sk-SK" dirty="0"/>
              <a:t>, PhD.</a:t>
            </a:r>
          </a:p>
          <a:p>
            <a:pPr marL="0" indent="0">
              <a:buNone/>
            </a:pPr>
            <a:r>
              <a:rPr lang="sk-SK" dirty="0"/>
              <a:t>2. Rasová politika nacistického Nemecka v 30. rokoch 20. storočia – prednášajúci: PhDr. Martin </a:t>
            </a:r>
            <a:r>
              <a:rPr lang="sk-SK" dirty="0" err="1"/>
              <a:t>Korčok</a:t>
            </a:r>
            <a:r>
              <a:rPr lang="sk-SK" dirty="0"/>
              <a:t>, PhD.</a:t>
            </a:r>
          </a:p>
          <a:p>
            <a:pPr marL="0" indent="0">
              <a:buNone/>
            </a:pPr>
            <a:r>
              <a:rPr lang="sk-SK" dirty="0"/>
              <a:t>3. Genocída Rómov v období holokaustu – prednášajúci: PhDr. Martin </a:t>
            </a:r>
            <a:r>
              <a:rPr lang="sk-SK" dirty="0" err="1"/>
              <a:t>Korčok</a:t>
            </a:r>
            <a:r>
              <a:rPr lang="sk-SK" dirty="0"/>
              <a:t>, PhD.</a:t>
            </a:r>
          </a:p>
          <a:p>
            <a:pPr marL="0" indent="0">
              <a:buNone/>
            </a:pPr>
            <a:r>
              <a:rPr lang="sk-SK" dirty="0"/>
              <a:t>4. Prenasledovanie Rómov počas Slovenského štátu (1939 – 1945) – prednášajúci: PhDr. Martin </a:t>
            </a:r>
            <a:r>
              <a:rPr lang="sk-SK" dirty="0" err="1"/>
              <a:t>Korčok</a:t>
            </a:r>
            <a:r>
              <a:rPr lang="sk-SK" dirty="0"/>
              <a:t>, PhD.</a:t>
            </a:r>
          </a:p>
          <a:p>
            <a:pPr marL="0" indent="0">
              <a:buNone/>
            </a:pPr>
            <a:r>
              <a:rPr lang="sk-SK" dirty="0"/>
              <a:t>5. </a:t>
            </a:r>
            <a:r>
              <a:rPr lang="sk-SK" dirty="0" err="1"/>
              <a:t>Sobibor</a:t>
            </a:r>
            <a:r>
              <a:rPr lang="sk-SK" dirty="0"/>
              <a:t> – neznáma história – prednášajúci: M.A. Michal </a:t>
            </a:r>
            <a:r>
              <a:rPr lang="sk-SK" dirty="0" err="1"/>
              <a:t>Vaněk</a:t>
            </a:r>
            <a:r>
              <a:rPr lang="sk-SK" dirty="0"/>
              <a:t>, PhD.</a:t>
            </a:r>
          </a:p>
          <a:p>
            <a:pPr marL="0" indent="0">
              <a:buNone/>
            </a:pPr>
            <a:r>
              <a:rPr lang="sk-SK" dirty="0"/>
              <a:t>6. Imrich „</a:t>
            </a:r>
            <a:r>
              <a:rPr lang="sk-SK" dirty="0" err="1"/>
              <a:t>Imiho</a:t>
            </a:r>
            <a:r>
              <a:rPr lang="sk-SK" dirty="0"/>
              <a:t>“ </a:t>
            </a:r>
            <a:r>
              <a:rPr lang="sk-SK" dirty="0" err="1"/>
              <a:t>Lichtenfeld</a:t>
            </a:r>
            <a:r>
              <a:rPr lang="sk-SK" dirty="0"/>
              <a:t> (1910 – 1998), významný športovec , ochranca bratislavskej židovskej komunity a tvorca medzinárodne uznávaného bojového umenia sebaobrany </a:t>
            </a:r>
            <a:r>
              <a:rPr lang="sk-SK" dirty="0" err="1"/>
              <a:t>Krav</a:t>
            </a:r>
            <a:r>
              <a:rPr lang="sk-SK" dirty="0"/>
              <a:t> </a:t>
            </a:r>
            <a:r>
              <a:rPr lang="sk-SK" dirty="0" err="1"/>
              <a:t>Maga</a:t>
            </a:r>
            <a:r>
              <a:rPr lang="sk-SK" dirty="0"/>
              <a:t>. - prednášajúci: M.A. Michal </a:t>
            </a:r>
            <a:r>
              <a:rPr lang="sk-SK" dirty="0" err="1"/>
              <a:t>Vaněk</a:t>
            </a:r>
            <a:r>
              <a:rPr lang="sk-SK" dirty="0"/>
              <a:t>, PhD.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8119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355</TotalTime>
  <Words>431</Words>
  <Application>Microsoft Office PowerPoint</Application>
  <PresentationFormat>Prezentácia na obrazovke (4:3)</PresentationFormat>
  <Paragraphs>133</Paragraphs>
  <Slides>32</Slides>
  <Notes>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3" baseType="lpstr">
      <vt:lpstr>Motív Office</vt:lpstr>
      <vt:lpstr>Prezentácia programu PowerPoint</vt:lpstr>
      <vt:lpstr> Prečo v Tatranskej galérii v Poprade? </vt:lpstr>
      <vt:lpstr> Projekt bude pozostávať z: </vt:lpstr>
      <vt:lpstr>Cieľ projektu</vt:lpstr>
      <vt:lpstr> Participácia </vt:lpstr>
      <vt:lpstr>Prezentácia programu PowerPoint</vt:lpstr>
      <vt:lpstr> Aktivity projektu 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Holokaust </vt:lpstr>
      <vt:lpstr> Používali: </vt:lpstr>
      <vt:lpstr> Koncentračné tábory v Poľsku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Ľudovít Feld (1904 – 1991)</vt:lpstr>
      <vt:lpstr>Prezentácia programu PowerPoint</vt:lpstr>
      <vt:lpstr>Prezentácia programu PowerPoint</vt:lpstr>
      <vt:lpstr>Doris Clare Zinkeisen (1898 – 1991)</vt:lpstr>
      <vt:lpstr>Prezentácia programu PowerPoint</vt:lpstr>
      <vt:lpstr>Natália Romik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depozit</dc:creator>
  <cp:lastModifiedBy>Depozit</cp:lastModifiedBy>
  <cp:revision>17</cp:revision>
  <dcterms:created xsi:type="dcterms:W3CDTF">2022-11-16T09:10:47Z</dcterms:created>
  <dcterms:modified xsi:type="dcterms:W3CDTF">2022-11-23T07:19:01Z</dcterms:modified>
</cp:coreProperties>
</file>